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5" r:id="rId5"/>
    <p:sldId id="285" r:id="rId6"/>
    <p:sldId id="308" r:id="rId7"/>
    <p:sldId id="316" r:id="rId8"/>
    <p:sldId id="315" r:id="rId9"/>
    <p:sldId id="309" r:id="rId10"/>
    <p:sldId id="317" r:id="rId11"/>
    <p:sldId id="318" r:id="rId12"/>
    <p:sldId id="310" r:id="rId13"/>
    <p:sldId id="319" r:id="rId14"/>
    <p:sldId id="320" r:id="rId15"/>
    <p:sldId id="286" r:id="rId16"/>
    <p:sldId id="280" r:id="rId17"/>
  </p:sldIdLst>
  <p:sldSz cx="12192000" cy="6858000"/>
  <p:notesSz cx="7104380" cy="1023493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charset="0"/>
        <a:ea typeface="宋体" charset="0"/>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Calibri" charset="0"/>
        <a:ea typeface="宋体"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p:restoredTop sz="94660"/>
  </p:normalViewPr>
  <p:slideViewPr>
    <p:cSldViewPr snapToGrid="0" showGuides="1">
      <p:cViewPr varScale="1">
        <p:scale>
          <a:sx n="116" d="100"/>
          <a:sy n="116" d="100"/>
        </p:scale>
        <p:origin x="336" y="108"/>
      </p:cViewPr>
      <p:guideLst>
        <p:guide orient="horz" pos="2159"/>
        <p:guide pos="288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4" y="2665379"/>
            <a:ext cx="4873574"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8" y="2665379"/>
            <a:ext cx="4897576"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82F288E0-7875-42C4-84C8-98DBBD3BF4D2}"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7D9BB5D0-35E4-459D-AEF3-FE4D7C45CC19}"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split orient="ver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3" Type="http://schemas.openxmlformats.org/officeDocument/2006/relationships/slideLayout" Target="../slideLayouts/slideLayout2.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9" name="图片 3"/>
          <p:cNvPicPr/>
          <p:nvPr/>
        </p:nvPicPr>
        <p:blipFill>
          <a:blip r:embed="rId1"/>
          <a:stretch>
            <a:fillRect/>
          </a:stretch>
        </p:blipFill>
        <p:spPr>
          <a:xfrm>
            <a:off x="0" y="0"/>
            <a:ext cx="12192000" cy="6858000"/>
          </a:xfrm>
          <a:prstGeom prst="rect">
            <a:avLst/>
          </a:prstGeom>
          <a:noFill/>
          <a:ln w="9525">
            <a:noFill/>
          </a:ln>
        </p:spPr>
      </p:pic>
      <p:sp>
        <p:nvSpPr>
          <p:cNvPr id="5" name="矩形 4"/>
          <p:cNvSpPr/>
          <p:nvPr/>
        </p:nvSpPr>
        <p:spPr>
          <a:xfrm>
            <a:off x="0" y="0"/>
            <a:ext cx="12193588" cy="6858000"/>
          </a:xfrm>
          <a:prstGeom prst="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6" name="文本框 5"/>
          <p:cNvSpPr txBox="1"/>
          <p:nvPr/>
        </p:nvSpPr>
        <p:spPr>
          <a:xfrm>
            <a:off x="2413000" y="2321560"/>
            <a:ext cx="7366000" cy="2214880"/>
          </a:xfrm>
          <a:prstGeom prst="rect">
            <a:avLst/>
          </a:prstGeom>
          <a:noFill/>
        </p:spPr>
        <p:txBody>
          <a:bodyPr wrap="square" rtlCol="0">
            <a:spAutoFit/>
          </a:bodyPr>
          <a:p>
            <a:pPr algn="ctr" fontAlgn="auto">
              <a:lnSpc>
                <a:spcPct val="150000"/>
              </a:lnSpc>
            </a:pPr>
            <a:r>
              <a:rPr lang="en-US" altLang="zh-CN"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N a t u r e</a:t>
            </a:r>
            <a:endParaRPr lang="en-US" altLang="zh-CN" sz="6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4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rPr>
              <a:t>智能流域模型提取</a:t>
            </a:r>
            <a:endParaRPr lang="zh-CN" altLang="en-US" sz="14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2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rPr>
              <a:t>Intelligent   watershed   model    extraction</a:t>
            </a:r>
            <a:endParaRPr lang="zh-CN" altLang="en-US" sz="12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p:txBody>
      </p:sp>
      <p:pic>
        <p:nvPicPr>
          <p:cNvPr id="2052" name="图片 6"/>
          <p:cNvPicPr>
            <a:picLocks noGrp="1" noChangeAspect="1"/>
          </p:cNvPicPr>
          <p:nvPr/>
        </p:nvPicPr>
        <p:blipFill>
          <a:blip r:embed="rId2"/>
          <a:stretch>
            <a:fillRect/>
          </a:stretch>
        </p:blipFill>
        <p:spPr>
          <a:xfrm>
            <a:off x="5638800" y="1233488"/>
            <a:ext cx="914400" cy="914400"/>
          </a:xfrm>
          <a:prstGeom prst="rect">
            <a:avLst/>
          </a:prstGeom>
          <a:noFill/>
          <a:ln w="9525">
            <a:noFill/>
          </a:ln>
        </p:spPr>
      </p:pic>
      <p:sp>
        <p:nvSpPr>
          <p:cNvPr id="21" name="文本框 20"/>
          <p:cNvSpPr txBox="1"/>
          <p:nvPr/>
        </p:nvSpPr>
        <p:spPr>
          <a:xfrm>
            <a:off x="4457700" y="5992813"/>
            <a:ext cx="3276600" cy="552450"/>
          </a:xfrm>
          <a:prstGeom prst="rect">
            <a:avLst/>
          </a:prstGeom>
          <a:noFill/>
        </p:spPr>
        <p:txBody>
          <a:bodyPr wrap="square" rtlCol="0">
            <a:spAutoFit/>
          </a:bodyPr>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W P S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稻 壳 儿 传 媒 有 限 公 司</a:t>
            </a:r>
            <a:endPar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D e s i g n e r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 </a:t>
            </a: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H a r r y</a:t>
            </a:r>
            <a:endPar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3"/>
    </p:custDataLst>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野生动物园</a:t>
            </a:r>
            <a:br>
              <a:rPr lang="zh-CN" altLang="en-US"/>
            </a:br>
            <a:endParaRPr lang="zh-CN" altLang="en-US"/>
          </a:p>
        </p:txBody>
      </p:sp>
      <p:pic>
        <p:nvPicPr>
          <p:cNvPr id="3" name="图片 2" descr="4"/>
          <p:cNvPicPr>
            <a:picLocks noChangeAspect="1"/>
          </p:cNvPicPr>
          <p:nvPr/>
        </p:nvPicPr>
        <p:blipFill>
          <a:blip r:embed="rId1"/>
          <a:stretch>
            <a:fillRect/>
          </a:stretch>
        </p:blipFill>
        <p:spPr>
          <a:xfrm>
            <a:off x="838200" y="1469390"/>
            <a:ext cx="10058400" cy="52362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172845"/>
          </a:xfrm>
        </p:spPr>
        <p:txBody>
          <a:bodyPr/>
          <a:p>
            <a:r>
              <a:rPr lang="zh-CN" altLang="en-US"/>
              <a:t>迪士尼度假区</a:t>
            </a:r>
            <a:endParaRPr lang="zh-CN" altLang="en-US"/>
          </a:p>
        </p:txBody>
      </p:sp>
      <p:pic>
        <p:nvPicPr>
          <p:cNvPr id="5" name="图片 4" descr="3"/>
          <p:cNvPicPr>
            <a:picLocks noChangeAspect="1"/>
          </p:cNvPicPr>
          <p:nvPr/>
        </p:nvPicPr>
        <p:blipFill>
          <a:blip r:embed="rId1"/>
          <a:stretch>
            <a:fillRect/>
          </a:stretch>
        </p:blipFill>
        <p:spPr>
          <a:xfrm>
            <a:off x="838200" y="1691005"/>
            <a:ext cx="8677275" cy="47167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73150"/>
          </a:xfrm>
        </p:spPr>
        <p:txBody>
          <a:bodyPr/>
          <a:p>
            <a:r>
              <a:rPr lang="zh-CN" altLang="en-US">
                <a:sym typeface="+mn-ea"/>
              </a:rPr>
              <a:t>迪士尼度假区</a:t>
            </a:r>
            <a:br>
              <a:rPr lang="zh-CN" altLang="en-US"/>
            </a:br>
            <a:endParaRPr lang="zh-CN" altLang="en-US"/>
          </a:p>
        </p:txBody>
      </p:sp>
      <p:pic>
        <p:nvPicPr>
          <p:cNvPr id="3" name="图片 2" descr="3"/>
          <p:cNvPicPr>
            <a:picLocks noChangeAspect="1"/>
          </p:cNvPicPr>
          <p:nvPr/>
        </p:nvPicPr>
        <p:blipFill>
          <a:blip r:embed="rId1"/>
          <a:stretch>
            <a:fillRect/>
          </a:stretch>
        </p:blipFill>
        <p:spPr>
          <a:xfrm>
            <a:off x="838200" y="1340485"/>
            <a:ext cx="9541510" cy="52844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79095"/>
            <a:ext cx="10515600" cy="1075055"/>
          </a:xfrm>
        </p:spPr>
        <p:txBody>
          <a:bodyPr/>
          <a:p>
            <a:r>
              <a:rPr lang="zh-CN" altLang="en-US">
                <a:sym typeface="+mn-ea"/>
              </a:rPr>
              <a:t>迪士尼度假区</a:t>
            </a:r>
            <a:br>
              <a:rPr lang="zh-CN" altLang="en-US"/>
            </a:br>
            <a:endParaRPr lang="zh-CN" altLang="en-US"/>
          </a:p>
        </p:txBody>
      </p:sp>
      <p:pic>
        <p:nvPicPr>
          <p:cNvPr id="3" name="图片 2" descr="3"/>
          <p:cNvPicPr>
            <a:picLocks noChangeAspect="1"/>
          </p:cNvPicPr>
          <p:nvPr/>
        </p:nvPicPr>
        <p:blipFill>
          <a:blip r:embed="rId1"/>
          <a:stretch>
            <a:fillRect/>
          </a:stretch>
        </p:blipFill>
        <p:spPr>
          <a:xfrm>
            <a:off x="1402080" y="1203960"/>
            <a:ext cx="9137015" cy="4958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2" name="图片 1"/>
          <p:cNvPicPr>
            <a:picLocks noChangeAspect="1"/>
          </p:cNvPicPr>
          <p:nvPr/>
        </p:nvPicPr>
        <p:blipFill>
          <a:blip r:embed="rId1"/>
          <a:stretch>
            <a:fillRect/>
          </a:stretch>
        </p:blipFill>
        <p:spPr>
          <a:xfrm>
            <a:off x="1699894" y="2112645"/>
            <a:ext cx="2224406" cy="2708275"/>
          </a:xfrm>
          <a:prstGeom prst="round2DiagRect">
            <a:avLst/>
          </a:prstGeom>
        </p:spPr>
      </p:pic>
      <p:pic>
        <p:nvPicPr>
          <p:cNvPr id="3" name="图片 2"/>
          <p:cNvPicPr/>
          <p:nvPr/>
        </p:nvPicPr>
        <p:blipFill>
          <a:blip r:embed="rId2"/>
          <a:stretch>
            <a:fillRect/>
          </a:stretch>
        </p:blipFill>
        <p:spPr>
          <a:xfrm>
            <a:off x="4983480" y="2112644"/>
            <a:ext cx="2224801" cy="2707201"/>
          </a:xfrm>
          <a:prstGeom prst="round2DiagRect">
            <a:avLst/>
          </a:prstGeom>
        </p:spPr>
      </p:pic>
      <p:pic>
        <p:nvPicPr>
          <p:cNvPr id="5" name="图片 4"/>
          <p:cNvPicPr/>
          <p:nvPr/>
        </p:nvPicPr>
        <p:blipFill>
          <a:blip r:embed="rId3"/>
          <a:stretch>
            <a:fillRect/>
          </a:stretch>
        </p:blipFill>
        <p:spPr>
          <a:xfrm>
            <a:off x="8263255" y="2112644"/>
            <a:ext cx="2224801" cy="2707201"/>
          </a:xfrm>
          <a:prstGeom prst="round2DiagRect">
            <a:avLst/>
          </a:prstGeom>
        </p:spPr>
      </p:pic>
      <p:sp>
        <p:nvSpPr>
          <p:cNvPr id="6" name="文本框 5"/>
          <p:cNvSpPr txBox="1"/>
          <p:nvPr/>
        </p:nvSpPr>
        <p:spPr>
          <a:xfrm>
            <a:off x="4086225" y="484188"/>
            <a:ext cx="4019550" cy="1382713"/>
          </a:xfrm>
          <a:prstGeom prst="rect">
            <a:avLst/>
          </a:prstGeom>
          <a:noFill/>
        </p:spPr>
        <p:txBody>
          <a:bodyPr wrap="square" rtlCol="0">
            <a:spAutoFit/>
          </a:bodyPr>
          <a:p>
            <a:pPr algn="ctr" fontAlgn="auto">
              <a:lnSpc>
                <a:spcPct val="150000"/>
              </a:lnSpc>
            </a:pPr>
            <a:r>
              <a:rPr lang="zh-CN" altLang="en-US" sz="36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rPr>
              <a:t>Add the title</a:t>
            </a:r>
            <a:endPar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Click here to add your text content，Click here to add your text content</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7" name="对角圆角矩形 6"/>
          <p:cNvSpPr/>
          <p:nvPr/>
        </p:nvSpPr>
        <p:spPr>
          <a:xfrm>
            <a:off x="1700213" y="2112963"/>
            <a:ext cx="2224088" cy="2706688"/>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8" name="对角圆角矩形 7"/>
          <p:cNvSpPr/>
          <p:nvPr/>
        </p:nvSpPr>
        <p:spPr>
          <a:xfrm>
            <a:off x="4984750" y="2112963"/>
            <a:ext cx="2224088" cy="2708275"/>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9" name="对角圆角矩形 8"/>
          <p:cNvSpPr/>
          <p:nvPr/>
        </p:nvSpPr>
        <p:spPr>
          <a:xfrm>
            <a:off x="8264525" y="2112963"/>
            <a:ext cx="2224088" cy="2708275"/>
          </a:xfrm>
          <a:prstGeom prst="round2Diag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3321" name="文本框 16"/>
          <p:cNvSpPr txBox="1"/>
          <p:nvPr/>
        </p:nvSpPr>
        <p:spPr>
          <a:xfrm>
            <a:off x="1404938" y="4938713"/>
            <a:ext cx="2813050"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
        <p:nvSpPr>
          <p:cNvPr id="13322" name="文本框 9"/>
          <p:cNvSpPr txBox="1"/>
          <p:nvPr/>
        </p:nvSpPr>
        <p:spPr>
          <a:xfrm>
            <a:off x="4689475" y="4938713"/>
            <a:ext cx="2814638"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
        <p:nvSpPr>
          <p:cNvPr id="13323" name="文本框 10"/>
          <p:cNvSpPr txBox="1"/>
          <p:nvPr/>
        </p:nvSpPr>
        <p:spPr>
          <a:xfrm>
            <a:off x="7969250" y="4938713"/>
            <a:ext cx="2814638" cy="1382712"/>
          </a:xfrm>
          <a:prstGeom prst="rect">
            <a:avLst/>
          </a:prstGeom>
          <a:noFill/>
          <a:ln w="9525">
            <a:noFill/>
          </a:ln>
        </p:spPr>
        <p:txBody>
          <a:bodyPr wrap="square" anchor="t">
            <a:spAutoFit/>
          </a:bodyPr>
          <a:p>
            <a:pPr algn="ctr">
              <a:lnSpc>
                <a:spcPct val="150000"/>
              </a:lnSpc>
            </a:pPr>
            <a:r>
              <a:rPr lang="zh-CN" altLang="en-US">
                <a:solidFill>
                  <a:srgbClr val="404040"/>
                </a:solidFill>
                <a:latin typeface="Lantinghei SC Extralight" panose="02000000000000000000" charset="-122"/>
                <a:ea typeface="Lantinghei SC Extralight" panose="02000000000000000000" charset="-122"/>
              </a:rPr>
              <a:t>添加标题</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en-US" altLang="zh-CN">
                <a:solidFill>
                  <a:srgbClr val="404040"/>
                </a:solidFill>
                <a:latin typeface="Lantinghei SC Extralight" panose="02000000000000000000" charset="-122"/>
                <a:ea typeface="Lantinghei SC Extralight" panose="02000000000000000000" charset="-122"/>
              </a:rPr>
              <a:t>Add the title</a:t>
            </a:r>
            <a:endParaRPr lang="zh-CN" altLang="en-US">
              <a:solidFill>
                <a:srgbClr val="404040"/>
              </a:solidFill>
              <a:latin typeface="Lantinghei SC Extralight" panose="02000000000000000000" charset="-122"/>
              <a:ea typeface="Lantinghei SC Extralight" panose="02000000000000000000" charset="-122"/>
            </a:endParaRPr>
          </a:p>
          <a:p>
            <a:pPr algn="ctr">
              <a:lnSpc>
                <a:spcPct val="150000"/>
              </a:lnSpc>
            </a:pPr>
            <a:r>
              <a:rPr lang="zh-CN" altLang="en-US" sz="1000">
                <a:solidFill>
                  <a:srgbClr val="404040"/>
                </a:solidFill>
                <a:latin typeface="Lantinghei SC Extralight" panose="02000000000000000000" charset="-122"/>
                <a:ea typeface="Lantinghei SC Extralight" panose="02000000000000000000" charset="-122"/>
                <a:sym typeface="宋体" charset="0"/>
              </a:rPr>
              <a:t>Click here to add your text content，Click here to add your text content</a:t>
            </a:r>
            <a:endParaRPr lang="zh-CN" altLang="en-US" sz="1000">
              <a:solidFill>
                <a:srgbClr val="404040"/>
              </a:solidFill>
              <a:latin typeface="Lantinghei SC Extralight" panose="02000000000000000000" charset="-122"/>
              <a:ea typeface="Lantinghei SC Extralight" panose="02000000000000000000" charset="-122"/>
              <a:sym typeface="宋体" charset="0"/>
            </a:endParaRPr>
          </a:p>
        </p:txBody>
      </p:sp>
    </p:spTree>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图片 3"/>
          <p:cNvPicPr/>
          <p:nvPr/>
        </p:nvPicPr>
        <p:blipFill>
          <a:blip r:embed="rId1"/>
          <a:stretch>
            <a:fillRect/>
          </a:stretch>
        </p:blipFill>
        <p:spPr>
          <a:xfrm>
            <a:off x="0" y="0"/>
            <a:ext cx="12192000" cy="6858000"/>
          </a:xfrm>
          <a:prstGeom prst="rect">
            <a:avLst/>
          </a:prstGeom>
          <a:noFill/>
          <a:ln w="9525">
            <a:noFill/>
          </a:ln>
        </p:spPr>
      </p:pic>
      <p:sp>
        <p:nvSpPr>
          <p:cNvPr id="5" name="矩形 4"/>
          <p:cNvSpPr/>
          <p:nvPr/>
        </p:nvSpPr>
        <p:spPr>
          <a:xfrm>
            <a:off x="-1587" y="0"/>
            <a:ext cx="12195175" cy="6858000"/>
          </a:xfrm>
          <a:prstGeom prst="rect">
            <a:avLst/>
          </a:prstGeom>
          <a:solidFill>
            <a:schemeClr val="tx1">
              <a:lumMod val="65000"/>
              <a:lumOff val="3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6" name="文本框 5"/>
          <p:cNvSpPr txBox="1"/>
          <p:nvPr/>
        </p:nvSpPr>
        <p:spPr>
          <a:xfrm>
            <a:off x="2413000" y="2506663"/>
            <a:ext cx="7366000" cy="1844675"/>
          </a:xfrm>
          <a:prstGeom prst="rect">
            <a:avLst/>
          </a:prstGeom>
          <a:noFill/>
        </p:spPr>
        <p:txBody>
          <a:bodyPr wrap="square" rtlCol="0">
            <a:spAutoFit/>
          </a:bodyPr>
          <a:p>
            <a:pPr algn="ctr" fontAlgn="auto">
              <a:lnSpc>
                <a:spcPct val="150000"/>
              </a:lnSpc>
            </a:pPr>
            <a:r>
              <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T H A </a:t>
            </a:r>
            <a:r>
              <a:rPr lang="en-US" sz="6600" b="1" noProof="1">
                <a:solidFill>
                  <a:schemeClr val="tx1">
                    <a:lumMod val="75000"/>
                    <a:lumOff val="2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N K </a:t>
            </a:r>
            <a:r>
              <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S</a:t>
            </a:r>
            <a:endParaRPr lang="en-US" sz="66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a:p>
            <a:pPr algn="ctr" fontAlgn="auto">
              <a:lnSpc>
                <a:spcPct val="150000"/>
              </a:lnSpc>
            </a:pPr>
            <a:r>
              <a:rPr lang="zh-CN" altLang="en-US" sz="1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mn-cs"/>
              </a:rPr>
              <a:t>G e n e r a l   P P T   t e m p l a t e   f o r   n a t u r e   t e a c h i n g   c o u r s e w a r e</a:t>
            </a:r>
            <a:endParaRPr lang="zh-CN" altLang="en-US" sz="1000" b="1" noProof="1">
              <a:solidFill>
                <a:schemeClr val="bg1"/>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endParaRPr>
          </a:p>
        </p:txBody>
      </p:sp>
      <p:pic>
        <p:nvPicPr>
          <p:cNvPr id="20484" name="图片 6"/>
          <p:cNvPicPr>
            <a:picLocks noGrp="1" noChangeAspect="1"/>
          </p:cNvPicPr>
          <p:nvPr/>
        </p:nvPicPr>
        <p:blipFill>
          <a:blip r:embed="rId2"/>
          <a:stretch>
            <a:fillRect/>
          </a:stretch>
        </p:blipFill>
        <p:spPr>
          <a:xfrm>
            <a:off x="5638800" y="1233488"/>
            <a:ext cx="914400" cy="914400"/>
          </a:xfrm>
          <a:prstGeom prst="rect">
            <a:avLst/>
          </a:prstGeom>
          <a:noFill/>
          <a:ln w="9525">
            <a:noFill/>
          </a:ln>
        </p:spPr>
      </p:pic>
      <p:sp>
        <p:nvSpPr>
          <p:cNvPr id="21" name="文本框 20"/>
          <p:cNvSpPr txBox="1"/>
          <p:nvPr/>
        </p:nvSpPr>
        <p:spPr>
          <a:xfrm>
            <a:off x="4457700" y="5992813"/>
            <a:ext cx="3276600" cy="552450"/>
          </a:xfrm>
          <a:prstGeom prst="rect">
            <a:avLst/>
          </a:prstGeom>
          <a:noFill/>
        </p:spPr>
        <p:txBody>
          <a:bodyPr wrap="square" rtlCol="0">
            <a:spAutoFit/>
          </a:bodyPr>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W P S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稻 壳 儿 传 媒 有 限 公 司</a:t>
            </a:r>
            <a:endPar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D e s i g n e r   </a:t>
            </a:r>
            <a:r>
              <a:rPr lang="zh-CN" altLang="en-US"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 </a:t>
            </a:r>
            <a:r>
              <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rPr>
              <a:t>H a r r y</a:t>
            </a:r>
            <a:endParaRPr lang="en-US" altLang="zh-CN" sz="1000" b="1"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cs typeface="Lantinghei SC Demibold" panose="02000000000000000000" charset="-122"/>
            </a:endParaRPr>
          </a:p>
        </p:txBody>
      </p:sp>
    </p:spTree>
    <p:custDataLst>
      <p:tags r:id="rId3"/>
    </p:custData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3074" name="图片 4"/>
          <p:cNvPicPr>
            <a:picLocks noGrp="1" noChangeAspect="1"/>
          </p:cNvPicPr>
          <p:nvPr/>
        </p:nvPicPr>
        <p:blipFill>
          <a:blip r:embed="rId1"/>
          <a:stretch>
            <a:fillRect/>
          </a:stretch>
        </p:blipFill>
        <p:spPr>
          <a:xfrm>
            <a:off x="1276350" y="2971800"/>
            <a:ext cx="914400" cy="914400"/>
          </a:xfrm>
          <a:prstGeom prst="rect">
            <a:avLst/>
          </a:prstGeom>
          <a:noFill/>
          <a:ln w="9525">
            <a:noFill/>
          </a:ln>
        </p:spPr>
      </p:pic>
      <p:cxnSp>
        <p:nvCxnSpPr>
          <p:cNvPr id="8" name="直接连接符 7"/>
          <p:cNvCxnSpPr/>
          <p:nvPr/>
        </p:nvCxnSpPr>
        <p:spPr>
          <a:xfrm>
            <a:off x="2686050" y="1647825"/>
            <a:ext cx="0" cy="35639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79763" y="1670050"/>
            <a:ext cx="1198563" cy="3517900"/>
          </a:xfrm>
          <a:prstGeom prst="rect">
            <a:avLst/>
          </a:prstGeom>
          <a:noFill/>
        </p:spPr>
        <p:txBody>
          <a:bodyPr vert="eaVert" wrap="square" rtlCol="0" anchor="ctr" anchorCtr="0">
            <a:spAutoFit/>
          </a:bodyPr>
          <a:p>
            <a:pPr algn="ctr" fontAlgn="auto">
              <a:lnSpc>
                <a:spcPct val="150000"/>
              </a:lnSpc>
            </a:pPr>
            <a:r>
              <a:rPr lang="en-US" altLang="zh-CN" sz="1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rPr>
              <a:t>C  O   N   T   E   N   T </a:t>
            </a:r>
            <a:endPar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endParaRPr>
          </a:p>
          <a:p>
            <a:pPr algn="ctr" fontAlgn="auto">
              <a:lnSpc>
                <a:spcPct val="150000"/>
              </a:lnSpc>
            </a:pPr>
            <a:r>
              <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rPr>
              <a:t>目 录</a:t>
            </a:r>
            <a:endParaRPr lang="zh-CN" altLang="en-US" sz="3200" b="1" noProof="1">
              <a:solidFill>
                <a:schemeClr val="tx1">
                  <a:lumMod val="65000"/>
                  <a:lumOff val="35000"/>
                </a:schemeClr>
              </a:solidFill>
              <a:effectLst>
                <a:outerShdw blurRad="63500" sx="102000" sy="102000" algn="ctr" rotWithShape="0">
                  <a:prstClr val="black">
                    <a:alpha val="40000"/>
                  </a:prstClr>
                </a:outerShdw>
              </a:effectLst>
              <a:latin typeface="Lantinghei SC Demibold" panose="02000000000000000000" charset="-122"/>
              <a:ea typeface="Lantinghei SC Demibold" panose="02000000000000000000" charset="-122"/>
              <a:cs typeface="Lantinghei SC Demibold" panose="02000000000000000000" charset="-122"/>
            </a:endParaRPr>
          </a:p>
        </p:txBody>
      </p:sp>
      <p:sp>
        <p:nvSpPr>
          <p:cNvPr id="23" name="椭圆 22"/>
          <p:cNvSpPr/>
          <p:nvPr/>
        </p:nvSpPr>
        <p:spPr>
          <a:xfrm>
            <a:off x="5353050" y="164719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1</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4" name="椭圆 23"/>
          <p:cNvSpPr/>
          <p:nvPr/>
        </p:nvSpPr>
        <p:spPr>
          <a:xfrm>
            <a:off x="5353050" y="2665095"/>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2</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5" name="椭圆 24"/>
          <p:cNvSpPr/>
          <p:nvPr/>
        </p:nvSpPr>
        <p:spPr>
          <a:xfrm>
            <a:off x="5353050" y="464820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4</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7" name="椭圆 26"/>
          <p:cNvSpPr/>
          <p:nvPr/>
        </p:nvSpPr>
        <p:spPr>
          <a:xfrm>
            <a:off x="5353050" y="366395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3</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28" name="文本框 27"/>
          <p:cNvSpPr txBox="1"/>
          <p:nvPr/>
        </p:nvSpPr>
        <p:spPr>
          <a:xfrm>
            <a:off x="6262688" y="1479550"/>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原图流域模型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29" name="文本框 28"/>
          <p:cNvSpPr txBox="1"/>
          <p:nvPr/>
        </p:nvSpPr>
        <p:spPr>
          <a:xfrm>
            <a:off x="6262688" y="2497138"/>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流域二值化模型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30" name="文本框 29"/>
          <p:cNvSpPr txBox="1"/>
          <p:nvPr/>
        </p:nvSpPr>
        <p:spPr>
          <a:xfrm>
            <a:off x="6262688" y="3495675"/>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流域提取模型</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31" name="文本框 30"/>
          <p:cNvSpPr txBox="1"/>
          <p:nvPr/>
        </p:nvSpPr>
        <p:spPr>
          <a:xfrm>
            <a:off x="6262688" y="4479925"/>
            <a:ext cx="4019550" cy="737235"/>
          </a:xfrm>
          <a:prstGeom prst="rect">
            <a:avLst/>
          </a:prstGeom>
          <a:noFill/>
        </p:spPr>
        <p:txBody>
          <a:bodyPr wrap="square" rtlCol="0">
            <a:spAutoFit/>
          </a:bodyPr>
          <a:p>
            <a:pPr fontAlgn="auto">
              <a:lnSpc>
                <a:spcPct val="150000"/>
              </a:lnSpc>
            </a:pPr>
            <a:r>
              <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总结</a:t>
            </a:r>
            <a:endParaRPr lang="zh-CN" altLang="en-US"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流域模型整体规划</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Tree>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4098" name="图片 9"/>
          <p:cNvPicPr>
            <a:picLocks noGrp="1" noChangeAspect="1"/>
          </p:cNvPicPr>
          <p:nvPr/>
        </p:nvPicPr>
        <p:blipFill>
          <a:blip r:embed="rId1"/>
          <a:stretch>
            <a:fillRect/>
          </a:stretch>
        </p:blipFill>
        <p:spPr>
          <a:xfrm>
            <a:off x="5638800" y="1206500"/>
            <a:ext cx="914400" cy="914400"/>
          </a:xfrm>
          <a:prstGeom prst="rect">
            <a:avLst/>
          </a:prstGeom>
          <a:noFill/>
          <a:ln w="9525">
            <a:noFill/>
          </a:ln>
        </p:spPr>
      </p:pic>
      <p:sp>
        <p:nvSpPr>
          <p:cNvPr id="11" name="文本框 10"/>
          <p:cNvSpPr txBox="1"/>
          <p:nvPr/>
        </p:nvSpPr>
        <p:spPr>
          <a:xfrm>
            <a:off x="2369820" y="2529205"/>
            <a:ext cx="7426325" cy="1614805"/>
          </a:xfrm>
          <a:prstGeom prst="rect">
            <a:avLst/>
          </a:prstGeom>
          <a:noFill/>
        </p:spPr>
        <p:txBody>
          <a:bodyPr wrap="square" rtlCol="0">
            <a:spAutoFit/>
          </a:bodyPr>
          <a:p>
            <a:pPr algn="ctr" fontAlgn="auto">
              <a:lnSpc>
                <a:spcPct val="150000"/>
              </a:lnSpc>
            </a:pPr>
            <a:r>
              <a:rPr lang="zh-CN" altLang="en-US" sz="20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rPr>
              <a:t>上海流域模型</a:t>
            </a:r>
            <a:endParaRPr lang="zh-CN" altLang="en-US" sz="2000" noProof="1">
              <a:solidFill>
                <a:schemeClr val="tx1">
                  <a:lumMod val="75000"/>
                  <a:lumOff val="25000"/>
                </a:schemeClr>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原图</a:t>
            </a:r>
            <a:r>
              <a:rPr lang="en-US" altLang="zh-CN"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--&gt;</a:t>
            </a: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二值化图</a:t>
            </a:r>
            <a:r>
              <a:rPr lang="en-US" altLang="zh-CN"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--&gt;</a:t>
            </a:r>
            <a:r>
              <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rPr>
              <a:t>提取模型</a:t>
            </a:r>
            <a:endParaRPr lang="zh-CN" altLang="en-US" sz="36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endParaRPr>
          </a:p>
          <a:p>
            <a:pPr algn="ctr" fontAlgn="auto">
              <a:lnSpc>
                <a:spcPct val="150000"/>
              </a:lnSpc>
            </a:pPr>
            <a:r>
              <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rPr>
              <a:t>C</a:t>
            </a:r>
            <a:endParaRPr lang="zh-CN" altLang="en-US" sz="1000" noProof="1">
              <a:solidFill>
                <a:schemeClr val="tx1">
                  <a:lumMod val="75000"/>
                  <a:lumOff val="25000"/>
                </a:schemeClr>
              </a:solidFill>
              <a:latin typeface="Lantinghei SC Extralight" panose="02000000000000000000" charset="-122"/>
              <a:ea typeface="Lantinghei SC Extralight" panose="02000000000000000000" charset="-122"/>
              <a:cs typeface="Lantinghei SC Extralight" panose="02000000000000000000" charset="-122"/>
              <a:sym typeface="+mn-ea"/>
            </a:endParaRPr>
          </a:p>
        </p:txBody>
      </p:sp>
      <p:sp>
        <p:nvSpPr>
          <p:cNvPr id="12" name="椭圆 11"/>
          <p:cNvSpPr/>
          <p:nvPr/>
        </p:nvSpPr>
        <p:spPr>
          <a:xfrm>
            <a:off x="5825490" y="4860290"/>
            <a:ext cx="540000" cy="540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rPr>
              <a:t>1</a:t>
            </a:r>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3" name="椭圆 12"/>
          <p:cNvSpPr/>
          <p:nvPr/>
        </p:nvSpPr>
        <p:spPr>
          <a:xfrm>
            <a:off x="66763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4" name="椭圆 13"/>
          <p:cNvSpPr/>
          <p:nvPr/>
        </p:nvSpPr>
        <p:spPr>
          <a:xfrm>
            <a:off x="71970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5" name="椭圆 14"/>
          <p:cNvSpPr/>
          <p:nvPr/>
        </p:nvSpPr>
        <p:spPr>
          <a:xfrm>
            <a:off x="52920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
        <p:nvSpPr>
          <p:cNvPr id="16" name="椭圆 15"/>
          <p:cNvSpPr/>
          <p:nvPr/>
        </p:nvSpPr>
        <p:spPr>
          <a:xfrm>
            <a:off x="4758690" y="5022215"/>
            <a:ext cx="216000" cy="216000"/>
          </a:xfrm>
          <a:prstGeom prst="ellipse">
            <a:avLst/>
          </a:prstGeom>
          <a:solidFill>
            <a:schemeClr val="tx1">
              <a:lumMod val="65000"/>
              <a:lumOff val="35000"/>
            </a:schemeClr>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en-US" altLang="zh-CN" sz="1400" b="1" strike="noStrike" noProof="1">
              <a:solidFill>
                <a:schemeClr val="bg1"/>
              </a:solidFill>
              <a:effectLst>
                <a:outerShdw blurRad="38100" dist="38100" dir="2700000" algn="tl">
                  <a:srgbClr val="000000">
                    <a:alpha val="43137"/>
                  </a:srgbClr>
                </a:outerShdw>
              </a:effectLst>
              <a:latin typeface="Lantinghei SC Demibold" panose="02000000000000000000" charset="-122"/>
              <a:ea typeface="Lantinghei SC Demibold" panose="02000000000000000000" charset="-122"/>
            </a:endParaRPr>
          </a:p>
        </p:txBody>
      </p:sp>
    </p:spTree>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425450" y="242888"/>
            <a:ext cx="11341100" cy="63722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cxnSp>
        <p:nvCxnSpPr>
          <p:cNvPr id="2" name="直接连接符 1"/>
          <p:cNvCxnSpPr>
            <a:stCxn id="4" idx="0"/>
            <a:endCxn id="4" idx="2"/>
          </p:cNvCxnSpPr>
          <p:nvPr/>
        </p:nvCxnSpPr>
        <p:spPr>
          <a:xfrm>
            <a:off x="6096000" y="242888"/>
            <a:ext cx="0" cy="637222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243" name="组合 38"/>
          <p:cNvGrpSpPr/>
          <p:nvPr/>
        </p:nvGrpSpPr>
        <p:grpSpPr>
          <a:xfrm>
            <a:off x="5988050" y="1076325"/>
            <a:ext cx="4219575" cy="869950"/>
            <a:chOff x="4244428" y="1772966"/>
            <a:chExt cx="3450115" cy="711366"/>
          </a:xfrm>
        </p:grpSpPr>
        <p:sp>
          <p:nvSpPr>
            <p:cNvPr id="14" name="椭圆 13"/>
            <p:cNvSpPr/>
            <p:nvPr>
              <p:custDataLst>
                <p:tags r:id="rId1"/>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45" name="椭圆形标注 14"/>
            <p:cNvSpPr/>
            <p:nvPr>
              <p:custDataLst>
                <p:tags r:id="rId2"/>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cxnSp>
          <p:nvCxnSpPr>
            <p:cNvPr id="10246" name="直接连接符 16"/>
            <p:cNvCxnSpPr>
              <a:stCxn id="14" idx="6"/>
              <a:endCxn id="4" idx="2"/>
            </p:cNvCxnSpPr>
            <p:nvPr>
              <p:custDataLst>
                <p:tags r:id="rId3"/>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grpSp>
        <p:nvGrpSpPr>
          <p:cNvPr id="10247" name="组合 2"/>
          <p:cNvGrpSpPr/>
          <p:nvPr/>
        </p:nvGrpSpPr>
        <p:grpSpPr>
          <a:xfrm flipH="1">
            <a:off x="1912938" y="2992438"/>
            <a:ext cx="4270375" cy="871537"/>
            <a:chOff x="4244428" y="1772966"/>
            <a:chExt cx="3490908" cy="711366"/>
          </a:xfrm>
        </p:grpSpPr>
        <p:sp>
          <p:nvSpPr>
            <p:cNvPr id="5" name="椭圆 4"/>
            <p:cNvSpPr/>
            <p:nvPr>
              <p:custDataLst>
                <p:tags r:id="rId4"/>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49" name="椭圆形标注 5"/>
            <p:cNvSpPr/>
            <p:nvPr>
              <p:custDataLst>
                <p:tags r:id="rId5"/>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sp>
          <p:nvSpPr>
            <p:cNvPr id="7" name="TextBox 3"/>
            <p:cNvSpPr txBox="1"/>
            <p:nvPr>
              <p:custDataLst>
                <p:tags r:id="rId6"/>
              </p:custDataLst>
            </p:nvPr>
          </p:nvSpPr>
          <p:spPr>
            <a:xfrm flipH="1">
              <a:off x="6949970" y="2015782"/>
              <a:ext cx="785366" cy="452311"/>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02</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cxnSp>
          <p:nvCxnSpPr>
            <p:cNvPr id="10251" name="直接连接符 7"/>
            <p:cNvCxnSpPr>
              <a:stCxn id="5" idx="6"/>
              <a:endCxn id="4" idx="2"/>
            </p:cNvCxnSpPr>
            <p:nvPr>
              <p:custDataLst>
                <p:tags r:id="rId7"/>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grpSp>
        <p:nvGrpSpPr>
          <p:cNvPr id="10252" name="组合 8"/>
          <p:cNvGrpSpPr/>
          <p:nvPr/>
        </p:nvGrpSpPr>
        <p:grpSpPr>
          <a:xfrm>
            <a:off x="5989638" y="5178425"/>
            <a:ext cx="4268787" cy="869950"/>
            <a:chOff x="4244428" y="1772966"/>
            <a:chExt cx="3490388" cy="711366"/>
          </a:xfrm>
        </p:grpSpPr>
        <p:sp>
          <p:nvSpPr>
            <p:cNvPr id="10" name="椭圆 9"/>
            <p:cNvSpPr/>
            <p:nvPr>
              <p:custDataLst>
                <p:tags r:id="rId8"/>
              </p:custDataLst>
            </p:nvPr>
          </p:nvSpPr>
          <p:spPr>
            <a:xfrm>
              <a:off x="4244428" y="2015393"/>
              <a:ext cx="176481" cy="176481"/>
            </a:xfrm>
            <a:prstGeom prst="ellipse">
              <a:avLst/>
            </a:prstGeom>
            <a:solidFill>
              <a:srgbClr val="686868"/>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fontAlgn="auto">
                <a:defRPr/>
              </a:pPr>
              <a:endParaRPr lang="en-US" sz="2400" b="1" strike="noStrike" kern="0" noProof="1" dirty="0">
                <a:solidFill>
                  <a:sysClr val="window" lastClr="FFFFFF"/>
                </a:solidFill>
                <a:sym typeface="Arial" panose="020B0604020202090204" pitchFamily="34" charset="0"/>
              </a:endParaRPr>
            </a:p>
          </p:txBody>
        </p:sp>
        <p:sp>
          <p:nvSpPr>
            <p:cNvPr id="10254" name="椭圆形标注 10"/>
            <p:cNvSpPr/>
            <p:nvPr>
              <p:custDataLst>
                <p:tags r:id="rId9"/>
              </p:custDataLst>
            </p:nvPr>
          </p:nvSpPr>
          <p:spPr>
            <a:xfrm rot="6221014" flipH="1">
              <a:off x="6986756" y="1776545"/>
              <a:ext cx="711366" cy="704208"/>
            </a:xfrm>
            <a:prstGeom prst="wedgeEllipseCallout">
              <a:avLst>
                <a:gd name="adj1" fmla="val -11259"/>
                <a:gd name="adj2" fmla="val 65208"/>
              </a:avLst>
            </a:prstGeom>
            <a:noFill/>
            <a:ln w="12700" cap="flat" cmpd="sng">
              <a:solidFill>
                <a:srgbClr val="A4A4A4"/>
              </a:solidFill>
              <a:prstDash val="solid"/>
              <a:round/>
              <a:headEnd type="none" w="med" len="med"/>
              <a:tailEnd type="none" w="med" len="med"/>
            </a:ln>
          </p:spPr>
          <p:txBody>
            <a:bodyPr anchor="t"/>
            <a:p>
              <a:endParaRPr lang="en-US" altLang="zh-CN">
                <a:latin typeface="Calibri" charset="0"/>
                <a:ea typeface="宋体" charset="0"/>
                <a:sym typeface="Arial" panose="020B0604020202090204" pitchFamily="34" charset="0"/>
              </a:endParaRPr>
            </a:p>
          </p:txBody>
        </p:sp>
        <p:sp>
          <p:nvSpPr>
            <p:cNvPr id="12" name="TextBox 3"/>
            <p:cNvSpPr txBox="1"/>
            <p:nvPr>
              <p:custDataLst>
                <p:tags r:id="rId10"/>
              </p:custDataLst>
            </p:nvPr>
          </p:nvSpPr>
          <p:spPr>
            <a:xfrm flipH="1">
              <a:off x="6949450" y="2015782"/>
              <a:ext cx="785366" cy="452311"/>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03</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cxnSp>
          <p:nvCxnSpPr>
            <p:cNvPr id="10256" name="直接连接符 12"/>
            <p:cNvCxnSpPr>
              <a:stCxn id="10" idx="6"/>
              <a:endCxn id="4" idx="2"/>
            </p:cNvCxnSpPr>
            <p:nvPr>
              <p:custDataLst>
                <p:tags r:id="rId11"/>
              </p:custDataLst>
            </p:nvPr>
          </p:nvCxnSpPr>
          <p:spPr>
            <a:xfrm>
              <a:off x="4402712" y="2096884"/>
              <a:ext cx="2495279" cy="0"/>
            </a:xfrm>
            <a:prstGeom prst="line">
              <a:avLst/>
            </a:prstGeom>
            <a:ln w="12700" cap="flat" cmpd="sng">
              <a:solidFill>
                <a:srgbClr val="A4A4A4"/>
              </a:solidFill>
              <a:prstDash val="solid"/>
              <a:round/>
              <a:headEnd type="none" w="med" len="med"/>
              <a:tailEnd type="none" w="med" len="med"/>
            </a:ln>
          </p:spPr>
        </p:cxnSp>
      </p:grpSp>
      <p:sp>
        <p:nvSpPr>
          <p:cNvPr id="10257" name="文本框 17"/>
          <p:cNvSpPr txBox="1"/>
          <p:nvPr/>
        </p:nvSpPr>
        <p:spPr>
          <a:xfrm>
            <a:off x="6399530" y="2791143"/>
            <a:ext cx="5060950" cy="783590"/>
          </a:xfrm>
          <a:prstGeom prst="rect">
            <a:avLst/>
          </a:prstGeom>
          <a:noFill/>
          <a:ln w="9525">
            <a:noFill/>
          </a:ln>
        </p:spPr>
        <p:txBody>
          <a:bodyPr wrap="square" anchor="t">
            <a:spAutoFit/>
          </a:bodyPr>
          <a:p>
            <a:pPr>
              <a:lnSpc>
                <a:spcPct val="150000"/>
              </a:lnSpc>
            </a:pPr>
            <a:r>
              <a:rPr lang="en-US" altLang="zh-CN" sz="1000">
                <a:solidFill>
                  <a:srgbClr val="7030A0"/>
                </a:solidFill>
                <a:sym typeface="+mn-ea"/>
              </a:rPr>
              <a:t>2020.11.21--2020.12.6</a:t>
            </a:r>
            <a:br>
              <a:rPr lang="en-US" altLang="zh-CN" sz="1000">
                <a:solidFill>
                  <a:srgbClr val="7030A0"/>
                </a:solidFill>
                <a:sym typeface="+mn-ea"/>
              </a:rPr>
            </a:br>
            <a:r>
              <a:rPr lang="zh-CN" altLang="en-US" sz="1000">
                <a:solidFill>
                  <a:srgbClr val="7030A0"/>
                </a:solidFill>
                <a:sym typeface="+mn-ea"/>
              </a:rPr>
              <a:t>在载入进程的中间实现：</a:t>
            </a:r>
            <a:br>
              <a:rPr lang="zh-CN" altLang="en-US" sz="1000">
                <a:sym typeface="+mn-ea"/>
              </a:rPr>
            </a:br>
            <a:r>
              <a:rPr lang="en-US" altLang="zh-CN" sz="1000">
                <a:solidFill>
                  <a:srgbClr val="FF0000"/>
                </a:solidFill>
                <a:sym typeface="+mn-ea"/>
              </a:rPr>
              <a:t>a.</a:t>
            </a:r>
            <a:r>
              <a:rPr lang="zh-CN" altLang="en-US" sz="1000">
                <a:solidFill>
                  <a:srgbClr val="FF0000"/>
                </a:solidFill>
                <a:sym typeface="+mn-ea"/>
              </a:rPr>
              <a:t>获取、改变像素</a:t>
            </a:r>
            <a:r>
              <a:rPr lang="en-US" altLang="zh-CN" sz="1000">
                <a:solidFill>
                  <a:srgbClr val="FF0000"/>
                </a:solidFill>
                <a:sym typeface="+mn-ea"/>
              </a:rPr>
              <a:t>b.</a:t>
            </a:r>
            <a:r>
              <a:rPr lang="zh-CN" altLang="en-US" sz="1000">
                <a:solidFill>
                  <a:srgbClr val="FF0000"/>
                </a:solidFill>
                <a:sym typeface="+mn-ea"/>
              </a:rPr>
              <a:t>图像属性</a:t>
            </a:r>
            <a:r>
              <a:rPr lang="en-US" altLang="zh-CN" sz="1000">
                <a:solidFill>
                  <a:srgbClr val="FF0000"/>
                </a:solidFill>
                <a:sym typeface="+mn-ea"/>
              </a:rPr>
              <a:t>c.</a:t>
            </a:r>
            <a:r>
              <a:rPr lang="zh-CN" altLang="en-US" sz="1000">
                <a:solidFill>
                  <a:srgbClr val="FF0000"/>
                </a:solidFill>
                <a:sym typeface="+mn-ea"/>
              </a:rPr>
              <a:t>分割，合并，扩展图像通道</a:t>
            </a:r>
            <a:endParaRPr lang="zh-CN" altLang="en-US" sz="1000">
              <a:solidFill>
                <a:srgbClr val="FF0000"/>
              </a:solidFill>
              <a:latin typeface="Lantinghei SC Extralight" panose="02000000000000000000" charset="-122"/>
              <a:ea typeface="Lantinghei SC Extralight" panose="02000000000000000000" charset="-122"/>
              <a:sym typeface="+mn-ea"/>
            </a:endParaRPr>
          </a:p>
        </p:txBody>
      </p:sp>
      <p:sp>
        <p:nvSpPr>
          <p:cNvPr id="10258" name="文本框 18"/>
          <p:cNvSpPr txBox="1"/>
          <p:nvPr/>
        </p:nvSpPr>
        <p:spPr>
          <a:xfrm>
            <a:off x="723900" y="889000"/>
            <a:ext cx="5060950" cy="783590"/>
          </a:xfrm>
          <a:prstGeom prst="rect">
            <a:avLst/>
          </a:prstGeom>
          <a:noFill/>
          <a:ln w="9525">
            <a:noFill/>
          </a:ln>
        </p:spPr>
        <p:txBody>
          <a:bodyPr wrap="square" anchor="t">
            <a:spAutoFit/>
          </a:bodyPr>
          <a:p>
            <a:pPr algn="r">
              <a:lnSpc>
                <a:spcPct val="150000"/>
              </a:lnSpc>
            </a:pPr>
            <a:r>
              <a:rPr lang="en-US" altLang="zh-CN" sz="1000">
                <a:solidFill>
                  <a:srgbClr val="7030A0"/>
                </a:solidFill>
                <a:sym typeface="+mn-ea"/>
              </a:rPr>
              <a:t>2020.11.11--2020.11.21</a:t>
            </a:r>
            <a:br>
              <a:rPr lang="en-US" altLang="zh-CN" sz="1000">
                <a:solidFill>
                  <a:srgbClr val="7030A0"/>
                </a:solidFill>
                <a:sym typeface="+mn-ea"/>
              </a:rPr>
            </a:br>
            <a:r>
              <a:rPr lang="en-US" altLang="zh-CN" sz="1000">
                <a:solidFill>
                  <a:srgbClr val="7030A0"/>
                </a:solidFill>
                <a:sym typeface="+mn-ea"/>
              </a:rPr>
              <a:t>  openCV</a:t>
            </a:r>
            <a:r>
              <a:rPr lang="zh-CN" altLang="en-US" sz="1000">
                <a:solidFill>
                  <a:srgbClr val="7030A0"/>
                </a:solidFill>
                <a:sym typeface="+mn-ea"/>
              </a:rPr>
              <a:t>的基础：      </a:t>
            </a:r>
            <a:r>
              <a:rPr lang="en-US" altLang="zh-CN" sz="1000">
                <a:solidFill>
                  <a:srgbClr val="7030A0"/>
                </a:solidFill>
                <a:sym typeface="+mn-ea"/>
              </a:rPr>
              <a:t>a.</a:t>
            </a:r>
            <a:r>
              <a:rPr lang="zh-CN" altLang="en-US" sz="1000">
                <a:solidFill>
                  <a:srgbClr val="7030A0"/>
                </a:solidFill>
                <a:sym typeface="+mn-ea"/>
              </a:rPr>
              <a:t>载入 </a:t>
            </a:r>
            <a:r>
              <a:rPr lang="en-US" altLang="zh-CN" sz="1000">
                <a:solidFill>
                  <a:srgbClr val="7030A0"/>
                </a:solidFill>
                <a:sym typeface="+mn-ea"/>
              </a:rPr>
              <a:t>b.</a:t>
            </a:r>
            <a:r>
              <a:rPr lang="zh-CN" altLang="en-US" sz="1000">
                <a:solidFill>
                  <a:srgbClr val="7030A0"/>
                </a:solidFill>
                <a:sym typeface="+mn-ea"/>
              </a:rPr>
              <a:t>显示 </a:t>
            </a:r>
            <a:r>
              <a:rPr lang="en-US" altLang="zh-CN" sz="1000">
                <a:solidFill>
                  <a:srgbClr val="7030A0"/>
                </a:solidFill>
                <a:sym typeface="+mn-ea"/>
              </a:rPr>
              <a:t>c.</a:t>
            </a:r>
            <a:r>
              <a:rPr lang="zh-CN" altLang="en-US" sz="1000">
                <a:solidFill>
                  <a:srgbClr val="7030A0"/>
                </a:solidFill>
                <a:sym typeface="+mn-ea"/>
              </a:rPr>
              <a:t>输出， </a:t>
            </a:r>
            <a:r>
              <a:rPr lang="zh-CN" altLang="en-US" sz="1000">
                <a:solidFill>
                  <a:srgbClr val="FF0000"/>
                </a:solidFill>
                <a:sym typeface="+mn-ea"/>
              </a:rPr>
              <a:t>已完结</a:t>
            </a:r>
            <a:br>
              <a:rPr lang="zh-CN" altLang="en-US" sz="1000">
                <a:solidFill>
                  <a:srgbClr val="7030A0"/>
                </a:solidFill>
                <a:sym typeface="+mn-ea"/>
              </a:rPr>
            </a:br>
            <a:r>
              <a:rPr lang="zh-CN" altLang="en-US" sz="1000">
                <a:solidFill>
                  <a:srgbClr val="7030A0"/>
                </a:solidFill>
                <a:sym typeface="+mn-ea"/>
              </a:rPr>
              <a:t>改进： 具体后面优化的内容就是怎么将摄像头硬件照的照片自动传输到我的</a:t>
            </a:r>
            <a:r>
              <a:rPr lang="en-US" altLang="zh-CN" sz="1000">
                <a:solidFill>
                  <a:srgbClr val="7030A0"/>
                </a:solidFill>
                <a:sym typeface="+mn-ea"/>
              </a:rPr>
              <a:t>images</a:t>
            </a:r>
            <a:r>
              <a:rPr lang="zh-CN" altLang="en-US" sz="1000">
                <a:solidFill>
                  <a:srgbClr val="7030A0"/>
                </a:solidFill>
                <a:sym typeface="+mn-ea"/>
              </a:rPr>
              <a:t>中</a:t>
            </a:r>
            <a:endParaRPr lang="zh-CN" altLang="en-US" sz="1000">
              <a:solidFill>
                <a:srgbClr val="7030A0"/>
              </a:solidFill>
              <a:latin typeface="Lantinghei SC Extralight" panose="02000000000000000000" charset="-122"/>
              <a:ea typeface="Lantinghei SC Extralight" panose="02000000000000000000" charset="-122"/>
              <a:sym typeface="+mn-ea"/>
            </a:endParaRPr>
          </a:p>
        </p:txBody>
      </p:sp>
      <p:sp>
        <p:nvSpPr>
          <p:cNvPr id="10259" name="文本框 19"/>
          <p:cNvSpPr txBox="1"/>
          <p:nvPr/>
        </p:nvSpPr>
        <p:spPr>
          <a:xfrm>
            <a:off x="723900" y="4905375"/>
            <a:ext cx="5060950" cy="1014730"/>
          </a:xfrm>
          <a:prstGeom prst="rect">
            <a:avLst/>
          </a:prstGeom>
          <a:noFill/>
          <a:ln w="9525">
            <a:noFill/>
          </a:ln>
        </p:spPr>
        <p:txBody>
          <a:bodyPr wrap="square" anchor="t">
            <a:spAutoFit/>
          </a:bodyPr>
          <a:p>
            <a:pPr algn="r">
              <a:lnSpc>
                <a:spcPct val="150000"/>
              </a:lnSpc>
            </a:pPr>
            <a:r>
              <a:rPr lang="zh-CN" altLang="en-US" sz="1000">
                <a:solidFill>
                  <a:srgbClr val="7030A0"/>
                </a:solidFill>
                <a:sym typeface="+mn-ea"/>
              </a:rPr>
              <a:t>第三阶段开始</a:t>
            </a:r>
            <a:r>
              <a:rPr lang="en-US" altLang="zh-CN" sz="1000">
                <a:solidFill>
                  <a:srgbClr val="7030A0"/>
                </a:solidFill>
                <a:sym typeface="+mn-ea"/>
              </a:rPr>
              <a:t>2020.12.06--2020.12.15</a:t>
            </a:r>
            <a:br>
              <a:rPr lang="en-US" altLang="zh-CN" sz="1000">
                <a:solidFill>
                  <a:srgbClr val="7030A0"/>
                </a:solidFill>
                <a:sym typeface="+mn-ea"/>
              </a:rPr>
            </a:br>
            <a:r>
              <a:rPr lang="en-US" altLang="zh-CN" sz="1000">
                <a:solidFill>
                  <a:srgbClr val="7030A0"/>
                </a:solidFill>
                <a:sym typeface="+mn-ea"/>
              </a:rPr>
              <a:t>image processing</a:t>
            </a:r>
            <a:r>
              <a:rPr lang="zh-CN" altLang="en-US" sz="1000">
                <a:solidFill>
                  <a:srgbClr val="7030A0"/>
                </a:solidFill>
                <a:sym typeface="+mn-ea"/>
              </a:rPr>
              <a:t>：</a:t>
            </a:r>
            <a:r>
              <a:rPr lang="en-US" altLang="zh-CN" sz="1000">
                <a:solidFill>
                  <a:srgbClr val="7030A0"/>
                </a:solidFill>
                <a:sym typeface="+mn-ea"/>
              </a:rPr>
              <a:t> </a:t>
            </a:r>
            <a:br>
              <a:rPr lang="en-US" altLang="zh-CN" sz="1000">
                <a:solidFill>
                  <a:srgbClr val="7030A0"/>
                </a:solidFill>
                <a:sym typeface="+mn-ea"/>
              </a:rPr>
            </a:br>
            <a:r>
              <a:rPr lang="en-US" altLang="zh-CN" sz="1000">
                <a:solidFill>
                  <a:srgbClr val="FF0000"/>
                </a:solidFill>
                <a:sym typeface="+mn-ea"/>
              </a:rPr>
              <a:t>a.</a:t>
            </a:r>
            <a:r>
              <a:rPr lang="zh-CN" altLang="en-US" sz="1000">
                <a:solidFill>
                  <a:srgbClr val="FF0000"/>
                </a:solidFill>
                <a:sym typeface="+mn-ea"/>
              </a:rPr>
              <a:t>轮廓提取测试 </a:t>
            </a:r>
            <a:r>
              <a:rPr lang="en-US" altLang="zh-CN" sz="1000">
                <a:solidFill>
                  <a:srgbClr val="FF0000"/>
                </a:solidFill>
                <a:sym typeface="+mn-ea"/>
              </a:rPr>
              <a:t>b.</a:t>
            </a:r>
            <a:r>
              <a:rPr lang="zh-CN" altLang="en-US" sz="1000">
                <a:solidFill>
                  <a:srgbClr val="FF0000"/>
                </a:solidFill>
                <a:sym typeface="+mn-ea"/>
              </a:rPr>
              <a:t>将轮廓提取代码嵌入循环代码</a:t>
            </a:r>
            <a:r>
              <a:rPr lang="en-US" altLang="zh-CN" sz="1000">
                <a:solidFill>
                  <a:srgbClr val="FF0000"/>
                </a:solidFill>
                <a:sym typeface="+mn-ea"/>
              </a:rPr>
              <a:t>c.</a:t>
            </a:r>
            <a:r>
              <a:rPr lang="zh-CN" altLang="en-US" sz="1000">
                <a:solidFill>
                  <a:srgbClr val="FF0000"/>
                </a:solidFill>
                <a:sym typeface="+mn-ea"/>
              </a:rPr>
              <a:t>将流域标记 </a:t>
            </a:r>
            <a:r>
              <a:rPr lang="en-US" altLang="zh-CN" sz="1000">
                <a:solidFill>
                  <a:srgbClr val="FF0000"/>
                </a:solidFill>
                <a:sym typeface="+mn-ea"/>
              </a:rPr>
              <a:t>d.</a:t>
            </a:r>
            <a:r>
              <a:rPr lang="zh-CN" altLang="en-US" sz="1000">
                <a:solidFill>
                  <a:srgbClr val="FF0000"/>
                </a:solidFill>
                <a:sym typeface="+mn-ea"/>
              </a:rPr>
              <a:t>地图生成 </a:t>
            </a:r>
            <a:r>
              <a:rPr lang="en-US" altLang="zh-CN" sz="1000">
                <a:solidFill>
                  <a:srgbClr val="FF0000"/>
                </a:solidFill>
                <a:sym typeface="+mn-ea"/>
              </a:rPr>
              <a:t>e.</a:t>
            </a:r>
            <a:r>
              <a:rPr lang="zh-CN" altLang="en-US" sz="1000">
                <a:solidFill>
                  <a:srgbClr val="FF0000"/>
                </a:solidFill>
                <a:sym typeface="+mn-ea"/>
              </a:rPr>
              <a:t>输出成为数字地图，嵌入隐藏点等待数据开发 </a:t>
            </a:r>
            <a:endParaRPr lang="zh-CN" altLang="en-US" sz="1000">
              <a:solidFill>
                <a:srgbClr val="FF0000"/>
              </a:solidFill>
              <a:latin typeface="Lantinghei SC Extralight" panose="02000000000000000000" charset="-122"/>
              <a:ea typeface="Lantinghei SC Extralight" panose="02000000000000000000" charset="-122"/>
              <a:sym typeface="+mn-ea"/>
            </a:endParaRPr>
          </a:p>
        </p:txBody>
      </p:sp>
      <p:sp>
        <p:nvSpPr>
          <p:cNvPr id="21" name="TextBox 3"/>
          <p:cNvSpPr txBox="1"/>
          <p:nvPr>
            <p:custDataLst>
              <p:tags r:id="rId12"/>
            </p:custDataLst>
          </p:nvPr>
        </p:nvSpPr>
        <p:spPr>
          <a:xfrm>
            <a:off x="9297988" y="1373188"/>
            <a:ext cx="960438" cy="552450"/>
          </a:xfrm>
          <a:prstGeom prst="rect">
            <a:avLst/>
          </a:prstGeom>
          <a:noFill/>
          <a:effectLst/>
        </p:spPr>
        <p:txBody>
          <a:bodyPr wrap="square" rtlCol="0">
            <a:normAutofit lnSpcReduction="200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charset="-122"/>
              </a:defRPr>
            </a:lvl1pPr>
          </a:lstStyle>
          <a:p>
            <a:pPr algn="ctr" fontAlgn="auto">
              <a:defRPr/>
            </a:pPr>
            <a:r>
              <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rPr>
              <a:t>01</a:t>
            </a:r>
            <a:endParaRPr lang="en-US" altLang="zh-CN" sz="3200" b="0" strike="noStrike" noProof="1" smtClean="0">
              <a:solidFill>
                <a:srgbClr val="686868"/>
              </a:solidFill>
              <a:effectLst>
                <a:outerShdw blurRad="38100" dist="38100" dir="2700000" algn="tl">
                  <a:srgbClr val="000000">
                    <a:alpha val="43137"/>
                  </a:srgbClr>
                </a:outerShdw>
              </a:effectLst>
              <a:latin typeface="Lantinghei SC Extralight" panose="02000000000000000000" charset="-122"/>
              <a:ea typeface="Lantinghei SC Extralight" panose="02000000000000000000" charset="-122"/>
              <a:cs typeface="+mn-ea"/>
              <a:sym typeface="Arial" panose="020B0604020202090204" pitchFamily="34" charset="0"/>
            </a:endParaRPr>
          </a:p>
        </p:txBody>
      </p:sp>
    </p:spTree>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75055"/>
          </a:xfrm>
        </p:spPr>
        <p:txBody>
          <a:bodyPr/>
          <a:p>
            <a:r>
              <a:rPr lang="zh-CN" altLang="en-US"/>
              <a:t>外滩</a:t>
            </a:r>
            <a:endParaRPr lang="zh-CN" altLang="en-US"/>
          </a:p>
        </p:txBody>
      </p:sp>
      <p:pic>
        <p:nvPicPr>
          <p:cNvPr id="3" name="图片 2" descr="1"/>
          <p:cNvPicPr>
            <a:picLocks noChangeAspect="1"/>
          </p:cNvPicPr>
          <p:nvPr/>
        </p:nvPicPr>
        <p:blipFill>
          <a:blip r:embed="rId1"/>
          <a:stretch>
            <a:fillRect/>
          </a:stretch>
        </p:blipFill>
        <p:spPr>
          <a:xfrm>
            <a:off x="717550" y="169100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外滩</a:t>
            </a:r>
            <a:endParaRPr lang="zh-CN" altLang="en-US"/>
          </a:p>
        </p:txBody>
      </p:sp>
      <p:pic>
        <p:nvPicPr>
          <p:cNvPr id="3" name="图片 2" descr="1"/>
          <p:cNvPicPr>
            <a:picLocks noChangeAspect="1"/>
          </p:cNvPicPr>
          <p:nvPr/>
        </p:nvPicPr>
        <p:blipFill>
          <a:blip r:embed="rId1"/>
          <a:stretch>
            <a:fillRect/>
          </a:stretch>
        </p:blipFill>
        <p:spPr>
          <a:xfrm>
            <a:off x="838200" y="169100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33145"/>
          </a:xfrm>
        </p:spPr>
        <p:txBody>
          <a:bodyPr/>
          <a:p>
            <a:r>
              <a:rPr lang="zh-CN" altLang="en-US">
                <a:sym typeface="+mn-ea"/>
              </a:rPr>
              <a:t>外滩</a:t>
            </a:r>
            <a:br>
              <a:rPr lang="zh-CN" altLang="en-US"/>
            </a:br>
            <a:endParaRPr lang="zh-CN" altLang="en-US"/>
          </a:p>
        </p:txBody>
      </p:sp>
      <p:pic>
        <p:nvPicPr>
          <p:cNvPr id="3" name="图片 2" descr="1的副本"/>
          <p:cNvPicPr>
            <a:picLocks noChangeAspect="1"/>
          </p:cNvPicPr>
          <p:nvPr/>
        </p:nvPicPr>
        <p:blipFill>
          <a:blip r:embed="rId1"/>
          <a:stretch>
            <a:fillRect/>
          </a:stretch>
        </p:blipFill>
        <p:spPr>
          <a:xfrm>
            <a:off x="838200" y="1483995"/>
            <a:ext cx="10058400" cy="47002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90600"/>
          </a:xfrm>
        </p:spPr>
        <p:txBody>
          <a:bodyPr/>
          <a:p>
            <a:r>
              <a:rPr lang="zh-CN" altLang="en-US"/>
              <a:t>野生动物园</a:t>
            </a:r>
            <a:endParaRPr lang="zh-CN" altLang="en-US"/>
          </a:p>
        </p:txBody>
      </p:sp>
      <p:pic>
        <p:nvPicPr>
          <p:cNvPr id="6" name="图片 5" descr="4"/>
          <p:cNvPicPr>
            <a:picLocks noChangeAspect="1"/>
          </p:cNvPicPr>
          <p:nvPr/>
        </p:nvPicPr>
        <p:blipFill>
          <a:blip r:embed="rId1"/>
          <a:stretch>
            <a:fillRect/>
          </a:stretch>
        </p:blipFill>
        <p:spPr>
          <a:xfrm>
            <a:off x="1126490" y="1536700"/>
            <a:ext cx="8395335" cy="48641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92430"/>
            <a:ext cx="10515600" cy="837565"/>
          </a:xfrm>
        </p:spPr>
        <p:txBody>
          <a:bodyPr/>
          <a:p>
            <a:r>
              <a:rPr lang="zh-CN" altLang="en-US">
                <a:sym typeface="+mn-ea"/>
              </a:rPr>
              <a:t>野生动物园</a:t>
            </a:r>
            <a:br>
              <a:rPr lang="zh-CN" altLang="en-US"/>
            </a:br>
            <a:endParaRPr lang="zh-CN" altLang="en-US"/>
          </a:p>
        </p:txBody>
      </p:sp>
      <p:pic>
        <p:nvPicPr>
          <p:cNvPr id="3" name="图片 2" descr="4"/>
          <p:cNvPicPr>
            <a:picLocks noChangeAspect="1"/>
          </p:cNvPicPr>
          <p:nvPr/>
        </p:nvPicPr>
        <p:blipFill>
          <a:blip r:embed="rId1"/>
          <a:stretch>
            <a:fillRect/>
          </a:stretch>
        </p:blipFill>
        <p:spPr>
          <a:xfrm>
            <a:off x="1066800" y="1468120"/>
            <a:ext cx="10058400" cy="48742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split orient="vert"/>
      </p:transition>
    </mc:Choice>
    <mc:Fallback>
      <p:transition>
        <p:split orient="vert"/>
      </p:transition>
    </mc:Fallback>
  </mc:AlternateContent>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14.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3"/>
  <p:tag name="KSO_WM_UNIT_ID" val="diagram160064_3*m_i*1_3"/>
  <p:tag name="KSO_WM_UNIT_CLEAR" val="1"/>
  <p:tag name="KSO_WM_UNIT_LAYERLEVEL" val="1_1"/>
  <p:tag name="KSO_WM_DIAGRAM_GROUP_CODE" val="m1-1"/>
  <p:tag name="KSO_WM_UNIT_LINE_FORE_SCHEMECOLOR_INDEX" val="5"/>
  <p:tag name="KSO_WM_UNIT_LINE_FILL_TYPE" val="2"/>
  <p:tag name="KSO_WM_UNIT_TEXT_FILL_FORE_SCHEMECOLOR_INDEX" val="13"/>
  <p:tag name="KSO_WM_UNIT_TEX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h_a"/>
  <p:tag name="KSO_WM_UNIT_INDEX" val="1_1_1"/>
  <p:tag name="KSO_WM_UNIT_ID" val="diagram160064_3*m_h_a*1_1_1"/>
  <p:tag name="KSO_WM_UNIT_CLEAR" val="1"/>
  <p:tag name="KSO_WM_UNIT_LAYERLEVEL" val="1_1_1"/>
  <p:tag name="KSO_WM_UNIT_VALUE" val="2"/>
  <p:tag name="KSO_WM_UNIT_HIGHLIGHT" val="0"/>
  <p:tag name="KSO_WM_UNIT_COMPATIBLE" val="0"/>
  <p:tag name="KSO_WM_DIAGRAM_GROUP_CODE" val="m1-1"/>
  <p:tag name="KSO_WM_UNIT_PRESET_TEXT" val="01"/>
  <p:tag name="KSO_WM_UNIT_TEXT_FILL_FORE_SCHEMECOLOR_INDEX" val="5"/>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4"/>
  <p:tag name="KSO_WM_UNIT_ID" val="diagram160064_3*m_i*1_4"/>
  <p:tag name="KSO_WM_UNIT_CLEAR" val="1"/>
  <p:tag name="KSO_WM_UNIT_LAYERLEVEL" val="1_1"/>
  <p:tag name="KSO_WM_DIAGRAM_GROUP_CODE" val="m1-1"/>
  <p:tag name="KSO_WM_UNIT_LINE_FORE_SCHEMECOLOR_INDEX" val="5"/>
  <p:tag name="KSO_WM_UNIT_LINE_FILL_TYPE" val="2"/>
</p:tagLst>
</file>

<file path=ppt/tags/tag9.xml><?xml version="1.0" encoding="utf-8"?>
<p:tagLst xmlns:p="http://schemas.openxmlformats.org/presentationml/2006/main">
  <p:tag name="KSO_WM_TAG_VERSION" val="1.0"/>
  <p:tag name="KSO_WM_BEAUTIFY_FLAG" val="#wm#"/>
  <p:tag name="KSO_WM_TEMPLATE_CATEGORY" val="diagram"/>
  <p:tag name="KSO_WM_TEMPLATE_INDEX" val="160064"/>
  <p:tag name="KSO_WM_UNIT_TYPE" val="m_i"/>
  <p:tag name="KSO_WM_UNIT_INDEX" val="1_2"/>
  <p:tag name="KSO_WM_UNIT_ID" val="diagram160064_3*m_i*1_2"/>
  <p:tag name="KSO_WM_UNIT_CLEAR" val="1"/>
  <p:tag name="KSO_WM_UNIT_LAYERLEVEL" val="1_1"/>
  <p:tag name="KSO_WM_DIAGRAM_GROUP_CODE" val="m1-1"/>
  <p:tag name="KSO_WM_UNIT_FILL_FORE_SCHEMECOLOR_INDEX" val="5"/>
  <p:tag name="KSO_WM_UNI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Words>
  <Application>WPS 表格</Application>
  <PresentationFormat>宽屏</PresentationFormat>
  <Paragraphs>87</Paragraphs>
  <Slides>15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方正书宋_GBK</vt:lpstr>
      <vt:lpstr>Wingdings</vt:lpstr>
      <vt:lpstr>Calibri</vt:lpstr>
      <vt:lpstr>Helvetica Neue</vt:lpstr>
      <vt:lpstr>宋体</vt:lpstr>
      <vt:lpstr>汉仪书宋二KW</vt:lpstr>
      <vt:lpstr>Lantinghei SC Demibold</vt:lpstr>
      <vt:lpstr>Lantinghei SC Extralight</vt:lpstr>
      <vt:lpstr>Agency FB</vt:lpstr>
      <vt:lpstr>苹方-简</vt:lpstr>
      <vt:lpstr>微软雅黑</vt:lpstr>
      <vt:lpstr>汉仪旗黑</vt:lpstr>
      <vt:lpstr>Arial Unicode MS</vt:lpstr>
      <vt:lpstr>Calibri Light</vt:lpstr>
      <vt:lpstr>Office 主题</vt:lpstr>
      <vt:lpstr>PowerPoint 演示文稿</vt:lpstr>
      <vt:lpstr>PowerPoint 演示文稿</vt:lpstr>
      <vt:lpstr>PowerPoint 演示文稿</vt:lpstr>
      <vt:lpstr>PowerPoint 演示文稿</vt:lpstr>
      <vt:lpstr>外滩</vt:lpstr>
      <vt:lpstr>外滩</vt:lpstr>
      <vt:lpstr>外滩 </vt:lpstr>
      <vt:lpstr>野生动物园</vt:lpstr>
      <vt:lpstr>野生动物园 </vt:lpstr>
      <vt:lpstr>野生动物园 </vt:lpstr>
      <vt:lpstr>迪士尼度假区</vt:lpstr>
      <vt:lpstr>迪士尼度假区 </vt:lpstr>
      <vt:lpstr>迪士尼度假区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huangmingming</dc:creator>
  <cp:lastModifiedBy>chenwangxin</cp:lastModifiedBy>
  <cp:revision>69</cp:revision>
  <dcterms:created xsi:type="dcterms:W3CDTF">2021-12-01T13:12:30Z</dcterms:created>
  <dcterms:modified xsi:type="dcterms:W3CDTF">2021-12-01T13:12:30Z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